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5" r:id="rId2"/>
    <p:sldId id="301" r:id="rId3"/>
    <p:sldId id="324" r:id="rId4"/>
    <p:sldId id="285" r:id="rId5"/>
    <p:sldId id="325" r:id="rId6"/>
    <p:sldId id="326" r:id="rId7"/>
    <p:sldId id="327" r:id="rId8"/>
    <p:sldId id="329" r:id="rId9"/>
    <p:sldId id="328" r:id="rId10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84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1B29"/>
    <a:srgbClr val="D0202E"/>
    <a:srgbClr val="6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65" autoAdjust="0"/>
    <p:restoredTop sz="86395" autoAdjust="0"/>
  </p:normalViewPr>
  <p:slideViewPr>
    <p:cSldViewPr snapToGrid="0" snapToObjects="1">
      <p:cViewPr varScale="1">
        <p:scale>
          <a:sx n="110" d="100"/>
          <a:sy n="110" d="100"/>
        </p:scale>
        <p:origin x="1096" y="160"/>
      </p:cViewPr>
      <p:guideLst>
        <p:guide orient="horz" pos="2160"/>
        <p:guide pos="84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51" d="100"/>
          <a:sy n="151" d="100"/>
        </p:scale>
        <p:origin x="5120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EDBA99-569D-426C-B7DC-9CA611D25587}" type="doc">
      <dgm:prSet loTypeId="urn:microsoft.com/office/officeart/2005/8/layout/venn2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665ED0C-2CC9-4985-836D-ACB69949A7DA}">
      <dgm:prSet phldrT="[Text]" custT="1"/>
      <dgm:spPr/>
      <dgm:t>
        <a:bodyPr/>
        <a:lstStyle/>
        <a:p>
          <a:r>
            <a:rPr lang="en-US" sz="2400" dirty="0"/>
            <a:t>MOBILE</a:t>
          </a:r>
        </a:p>
      </dgm:t>
    </dgm:pt>
    <dgm:pt modelId="{2BDA1BD7-C377-4414-A6BA-21172795ADCB}" type="parTrans" cxnId="{DD44317F-A5A3-4D02-A93A-D61018681948}">
      <dgm:prSet/>
      <dgm:spPr/>
      <dgm:t>
        <a:bodyPr/>
        <a:lstStyle/>
        <a:p>
          <a:endParaRPr lang="en-US"/>
        </a:p>
      </dgm:t>
    </dgm:pt>
    <dgm:pt modelId="{A7A0564B-AB0D-4B0C-B56D-EEBFD0A7C4B6}" type="sibTrans" cxnId="{DD44317F-A5A3-4D02-A93A-D61018681948}">
      <dgm:prSet/>
      <dgm:spPr/>
      <dgm:t>
        <a:bodyPr/>
        <a:lstStyle/>
        <a:p>
          <a:endParaRPr lang="en-US"/>
        </a:p>
      </dgm:t>
    </dgm:pt>
    <dgm:pt modelId="{F1608FC7-D83C-42CC-B850-B6B506D0D681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2400" dirty="0"/>
            <a:t>CPHS</a:t>
          </a:r>
        </a:p>
      </dgm:t>
    </dgm:pt>
    <dgm:pt modelId="{429E3D89-242E-4876-AD16-B999C56E6181}" type="parTrans" cxnId="{C9F215D6-0F3C-4959-B3A3-C87FBF17E099}">
      <dgm:prSet/>
      <dgm:spPr/>
      <dgm:t>
        <a:bodyPr/>
        <a:lstStyle/>
        <a:p>
          <a:endParaRPr lang="en-US"/>
        </a:p>
      </dgm:t>
    </dgm:pt>
    <dgm:pt modelId="{BEA6AF30-E52C-4349-9F52-75ADC50044CB}" type="sibTrans" cxnId="{C9F215D6-0F3C-4959-B3A3-C87FBF17E099}">
      <dgm:prSet/>
      <dgm:spPr/>
      <dgm:t>
        <a:bodyPr/>
        <a:lstStyle/>
        <a:p>
          <a:endParaRPr lang="en-US"/>
        </a:p>
      </dgm:t>
    </dgm:pt>
    <dgm:pt modelId="{01C219DF-17F2-45ED-A21E-8BF20A0756DE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2400" dirty="0"/>
            <a:t>NLCHC</a:t>
          </a:r>
        </a:p>
      </dgm:t>
    </dgm:pt>
    <dgm:pt modelId="{DE9D2C5D-FC1E-4B9B-B66E-8781766F7217}" type="parTrans" cxnId="{BA084D9B-C22C-413E-9043-08ED8410BA05}">
      <dgm:prSet/>
      <dgm:spPr/>
      <dgm:t>
        <a:bodyPr/>
        <a:lstStyle/>
        <a:p>
          <a:endParaRPr lang="en-US"/>
        </a:p>
      </dgm:t>
    </dgm:pt>
    <dgm:pt modelId="{5BF0AA23-0150-4106-BAD4-3C41A2641E41}" type="sibTrans" cxnId="{BA084D9B-C22C-413E-9043-08ED8410BA05}">
      <dgm:prSet/>
      <dgm:spPr/>
      <dgm:t>
        <a:bodyPr/>
        <a:lstStyle/>
        <a:p>
          <a:endParaRPr lang="en-US"/>
        </a:p>
      </dgm:t>
    </dgm:pt>
    <dgm:pt modelId="{E77845F0-C07B-430F-B6B4-E2BBB638C200}">
      <dgm:prSet phldrT="[Text]" custT="1"/>
      <dgm:spPr>
        <a:solidFill>
          <a:schemeClr val="tx2"/>
        </a:solidFill>
      </dgm:spPr>
      <dgm:t>
        <a:bodyPr/>
        <a:lstStyle/>
        <a:p>
          <a:r>
            <a:rPr lang="en-US" sz="2400" dirty="0"/>
            <a:t>Community</a:t>
          </a:r>
        </a:p>
      </dgm:t>
    </dgm:pt>
    <dgm:pt modelId="{53E8358B-3A18-4281-9415-76630272B37F}" type="parTrans" cxnId="{524AEEDB-2C61-40BB-A2E0-124586F6BFCA}">
      <dgm:prSet/>
      <dgm:spPr/>
      <dgm:t>
        <a:bodyPr/>
        <a:lstStyle/>
        <a:p>
          <a:endParaRPr lang="en-US"/>
        </a:p>
      </dgm:t>
    </dgm:pt>
    <dgm:pt modelId="{210A1223-EC8B-433C-ABFD-7AEC1742A4F7}" type="sibTrans" cxnId="{524AEEDB-2C61-40BB-A2E0-124586F6BFCA}">
      <dgm:prSet/>
      <dgm:spPr/>
      <dgm:t>
        <a:bodyPr/>
        <a:lstStyle/>
        <a:p>
          <a:endParaRPr lang="en-US"/>
        </a:p>
      </dgm:t>
    </dgm:pt>
    <dgm:pt modelId="{A361106A-A4F9-4B2E-AB8E-0B61C7510458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2400" dirty="0"/>
            <a:t>Service</a:t>
          </a:r>
        </a:p>
      </dgm:t>
    </dgm:pt>
    <dgm:pt modelId="{0760E425-20C1-4791-82E3-51A9E20E0B3F}" type="parTrans" cxnId="{DD90900C-C48C-4E45-A1C6-B8E4ABA27F08}">
      <dgm:prSet/>
      <dgm:spPr/>
      <dgm:t>
        <a:bodyPr/>
        <a:lstStyle/>
        <a:p>
          <a:endParaRPr lang="en-US"/>
        </a:p>
      </dgm:t>
    </dgm:pt>
    <dgm:pt modelId="{1FB7437C-1EA1-4A55-A3A0-C3E3BD96CD03}" type="sibTrans" cxnId="{DD90900C-C48C-4E45-A1C6-B8E4ABA27F08}">
      <dgm:prSet/>
      <dgm:spPr/>
      <dgm:t>
        <a:bodyPr/>
        <a:lstStyle/>
        <a:p>
          <a:endParaRPr lang="en-US"/>
        </a:p>
      </dgm:t>
    </dgm:pt>
    <dgm:pt modelId="{C717D256-7B23-4488-A5C6-4546C187CD59}" type="pres">
      <dgm:prSet presAssocID="{CCEDBA99-569D-426C-B7DC-9CA611D25587}" presName="Name0" presStyleCnt="0">
        <dgm:presLayoutVars>
          <dgm:chMax val="7"/>
          <dgm:resizeHandles val="exact"/>
        </dgm:presLayoutVars>
      </dgm:prSet>
      <dgm:spPr/>
    </dgm:pt>
    <dgm:pt modelId="{924ECDA4-530B-4349-96BC-41167F6E98BB}" type="pres">
      <dgm:prSet presAssocID="{CCEDBA99-569D-426C-B7DC-9CA611D25587}" presName="comp1" presStyleCnt="0"/>
      <dgm:spPr/>
    </dgm:pt>
    <dgm:pt modelId="{A5CF04E4-B782-4008-9B6A-D6F8A3867F22}" type="pres">
      <dgm:prSet presAssocID="{CCEDBA99-569D-426C-B7DC-9CA611D25587}" presName="circle1" presStyleLbl="node1" presStyleIdx="0" presStyleCnt="5" custScaleX="130466"/>
      <dgm:spPr/>
    </dgm:pt>
    <dgm:pt modelId="{1BE8FC83-9EFA-486D-9C84-71BB2034A342}" type="pres">
      <dgm:prSet presAssocID="{CCEDBA99-569D-426C-B7DC-9CA611D25587}" presName="c1text" presStyleLbl="node1" presStyleIdx="0" presStyleCnt="5">
        <dgm:presLayoutVars>
          <dgm:bulletEnabled val="1"/>
        </dgm:presLayoutVars>
      </dgm:prSet>
      <dgm:spPr/>
    </dgm:pt>
    <dgm:pt modelId="{726628B8-7B02-4E1D-AAAD-AACB496A8ADC}" type="pres">
      <dgm:prSet presAssocID="{CCEDBA99-569D-426C-B7DC-9CA611D25587}" presName="comp2" presStyleCnt="0"/>
      <dgm:spPr/>
    </dgm:pt>
    <dgm:pt modelId="{03AE9000-26B7-4D37-A274-4A389192F5EE}" type="pres">
      <dgm:prSet presAssocID="{CCEDBA99-569D-426C-B7DC-9CA611D25587}" presName="circle2" presStyleLbl="node1" presStyleIdx="1" presStyleCnt="5" custScaleX="124675"/>
      <dgm:spPr/>
    </dgm:pt>
    <dgm:pt modelId="{62BBDB49-9C69-473E-81E3-50E93599B901}" type="pres">
      <dgm:prSet presAssocID="{CCEDBA99-569D-426C-B7DC-9CA611D25587}" presName="c2text" presStyleLbl="node1" presStyleIdx="1" presStyleCnt="5">
        <dgm:presLayoutVars>
          <dgm:bulletEnabled val="1"/>
        </dgm:presLayoutVars>
      </dgm:prSet>
      <dgm:spPr/>
    </dgm:pt>
    <dgm:pt modelId="{1C7266C1-A8F3-4BA5-916E-6BB5B2189B83}" type="pres">
      <dgm:prSet presAssocID="{CCEDBA99-569D-426C-B7DC-9CA611D25587}" presName="comp3" presStyleCnt="0"/>
      <dgm:spPr/>
    </dgm:pt>
    <dgm:pt modelId="{7DB83E01-D858-4B42-8730-913ACBC33EE7}" type="pres">
      <dgm:prSet presAssocID="{CCEDBA99-569D-426C-B7DC-9CA611D25587}" presName="circle3" presStyleLbl="node1" presStyleIdx="2" presStyleCnt="5" custScaleX="123805"/>
      <dgm:spPr/>
    </dgm:pt>
    <dgm:pt modelId="{F42AEA44-FA2B-4630-BC81-C63C790B385A}" type="pres">
      <dgm:prSet presAssocID="{CCEDBA99-569D-426C-B7DC-9CA611D25587}" presName="c3text" presStyleLbl="node1" presStyleIdx="2" presStyleCnt="5">
        <dgm:presLayoutVars>
          <dgm:bulletEnabled val="1"/>
        </dgm:presLayoutVars>
      </dgm:prSet>
      <dgm:spPr/>
    </dgm:pt>
    <dgm:pt modelId="{BAF95F74-34E5-4692-99B1-914DCC2324CA}" type="pres">
      <dgm:prSet presAssocID="{CCEDBA99-569D-426C-B7DC-9CA611D25587}" presName="comp4" presStyleCnt="0"/>
      <dgm:spPr/>
    </dgm:pt>
    <dgm:pt modelId="{289938A8-D1AE-462E-8FBD-ADC7F758501E}" type="pres">
      <dgm:prSet presAssocID="{CCEDBA99-569D-426C-B7DC-9CA611D25587}" presName="circle4" presStyleLbl="node1" presStyleIdx="3" presStyleCnt="5" custScaleX="127597"/>
      <dgm:spPr/>
    </dgm:pt>
    <dgm:pt modelId="{8E296F75-C249-4EEC-B00E-E9BAB6703227}" type="pres">
      <dgm:prSet presAssocID="{CCEDBA99-569D-426C-B7DC-9CA611D25587}" presName="c4text" presStyleLbl="node1" presStyleIdx="3" presStyleCnt="5">
        <dgm:presLayoutVars>
          <dgm:bulletEnabled val="1"/>
        </dgm:presLayoutVars>
      </dgm:prSet>
      <dgm:spPr/>
    </dgm:pt>
    <dgm:pt modelId="{6374AA7E-77D7-4C9D-9D9B-F47C4131C0FB}" type="pres">
      <dgm:prSet presAssocID="{CCEDBA99-569D-426C-B7DC-9CA611D25587}" presName="comp5" presStyleCnt="0"/>
      <dgm:spPr/>
    </dgm:pt>
    <dgm:pt modelId="{D7920D5B-7991-4F6F-B35E-D9D1B8E8AE6F}" type="pres">
      <dgm:prSet presAssocID="{CCEDBA99-569D-426C-B7DC-9CA611D25587}" presName="circle5" presStyleLbl="node1" presStyleIdx="4" presStyleCnt="5" custScaleX="137766"/>
      <dgm:spPr/>
    </dgm:pt>
    <dgm:pt modelId="{241F678A-64E5-4CB3-AF0C-47E8274B83CF}" type="pres">
      <dgm:prSet presAssocID="{CCEDBA99-569D-426C-B7DC-9CA611D25587}" presName="c5text" presStyleLbl="node1" presStyleIdx="4" presStyleCnt="5">
        <dgm:presLayoutVars>
          <dgm:bulletEnabled val="1"/>
        </dgm:presLayoutVars>
      </dgm:prSet>
      <dgm:spPr/>
    </dgm:pt>
  </dgm:ptLst>
  <dgm:cxnLst>
    <dgm:cxn modelId="{DADFFF09-D167-429E-B172-1AA0ED0E6189}" type="presOf" srcId="{01C219DF-17F2-45ED-A21E-8BF20A0756DE}" destId="{7DB83E01-D858-4B42-8730-913ACBC33EE7}" srcOrd="0" destOrd="0" presId="urn:microsoft.com/office/officeart/2005/8/layout/venn2"/>
    <dgm:cxn modelId="{DD90900C-C48C-4E45-A1C6-B8E4ABA27F08}" srcId="{CCEDBA99-569D-426C-B7DC-9CA611D25587}" destId="{A361106A-A4F9-4B2E-AB8E-0B61C7510458}" srcOrd="3" destOrd="0" parTransId="{0760E425-20C1-4791-82E3-51A9E20E0B3F}" sibTransId="{1FB7437C-1EA1-4A55-A3A0-C3E3BD96CD03}"/>
    <dgm:cxn modelId="{0E85802A-D14B-4AF9-9C65-7467CE058219}" type="presOf" srcId="{A361106A-A4F9-4B2E-AB8E-0B61C7510458}" destId="{8E296F75-C249-4EEC-B00E-E9BAB6703227}" srcOrd="1" destOrd="0" presId="urn:microsoft.com/office/officeart/2005/8/layout/venn2"/>
    <dgm:cxn modelId="{D27A5179-65C3-4FC8-AF49-500185A6EF46}" type="presOf" srcId="{CCEDBA99-569D-426C-B7DC-9CA611D25587}" destId="{C717D256-7B23-4488-A5C6-4546C187CD59}" srcOrd="0" destOrd="0" presId="urn:microsoft.com/office/officeart/2005/8/layout/venn2"/>
    <dgm:cxn modelId="{DD44317F-A5A3-4D02-A93A-D61018681948}" srcId="{CCEDBA99-569D-426C-B7DC-9CA611D25587}" destId="{5665ED0C-2CC9-4985-836D-ACB69949A7DA}" srcOrd="0" destOrd="0" parTransId="{2BDA1BD7-C377-4414-A6BA-21172795ADCB}" sibTransId="{A7A0564B-AB0D-4B0C-B56D-EEBFD0A7C4B6}"/>
    <dgm:cxn modelId="{C2C93881-93FB-4FA4-A7FB-678C676585C4}" type="presOf" srcId="{E77845F0-C07B-430F-B6B4-E2BBB638C200}" destId="{241F678A-64E5-4CB3-AF0C-47E8274B83CF}" srcOrd="1" destOrd="0" presId="urn:microsoft.com/office/officeart/2005/8/layout/venn2"/>
    <dgm:cxn modelId="{862C1195-5551-4305-821F-C3D1A4717DFE}" type="presOf" srcId="{A361106A-A4F9-4B2E-AB8E-0B61C7510458}" destId="{289938A8-D1AE-462E-8FBD-ADC7F758501E}" srcOrd="0" destOrd="0" presId="urn:microsoft.com/office/officeart/2005/8/layout/venn2"/>
    <dgm:cxn modelId="{BA084D9B-C22C-413E-9043-08ED8410BA05}" srcId="{CCEDBA99-569D-426C-B7DC-9CA611D25587}" destId="{01C219DF-17F2-45ED-A21E-8BF20A0756DE}" srcOrd="2" destOrd="0" parTransId="{DE9D2C5D-FC1E-4B9B-B66E-8781766F7217}" sibTransId="{5BF0AA23-0150-4106-BAD4-3C41A2641E41}"/>
    <dgm:cxn modelId="{D155E0A0-F6D8-4E3A-AC71-ED621B6E1671}" type="presOf" srcId="{01C219DF-17F2-45ED-A21E-8BF20A0756DE}" destId="{F42AEA44-FA2B-4630-BC81-C63C790B385A}" srcOrd="1" destOrd="0" presId="urn:microsoft.com/office/officeart/2005/8/layout/venn2"/>
    <dgm:cxn modelId="{D6E474AE-5570-4A49-9B2A-4FD7765A1FF7}" type="presOf" srcId="{E77845F0-C07B-430F-B6B4-E2BBB638C200}" destId="{D7920D5B-7991-4F6F-B35E-D9D1B8E8AE6F}" srcOrd="0" destOrd="0" presId="urn:microsoft.com/office/officeart/2005/8/layout/venn2"/>
    <dgm:cxn modelId="{D11B7EB4-9377-4AA5-9CEA-F944803C334A}" type="presOf" srcId="{5665ED0C-2CC9-4985-836D-ACB69949A7DA}" destId="{1BE8FC83-9EFA-486D-9C84-71BB2034A342}" srcOrd="1" destOrd="0" presId="urn:microsoft.com/office/officeart/2005/8/layout/venn2"/>
    <dgm:cxn modelId="{3F20F0CA-04B0-43F5-9F10-FF7E4794D6BC}" type="presOf" srcId="{5665ED0C-2CC9-4985-836D-ACB69949A7DA}" destId="{A5CF04E4-B782-4008-9B6A-D6F8A3867F22}" srcOrd="0" destOrd="0" presId="urn:microsoft.com/office/officeart/2005/8/layout/venn2"/>
    <dgm:cxn modelId="{E3040AD3-487C-4090-BE09-B2133BE4FBD2}" type="presOf" srcId="{F1608FC7-D83C-42CC-B850-B6B506D0D681}" destId="{62BBDB49-9C69-473E-81E3-50E93599B901}" srcOrd="1" destOrd="0" presId="urn:microsoft.com/office/officeart/2005/8/layout/venn2"/>
    <dgm:cxn modelId="{C9F215D6-0F3C-4959-B3A3-C87FBF17E099}" srcId="{CCEDBA99-569D-426C-B7DC-9CA611D25587}" destId="{F1608FC7-D83C-42CC-B850-B6B506D0D681}" srcOrd="1" destOrd="0" parTransId="{429E3D89-242E-4876-AD16-B999C56E6181}" sibTransId="{BEA6AF30-E52C-4349-9F52-75ADC50044CB}"/>
    <dgm:cxn modelId="{524AEEDB-2C61-40BB-A2E0-124586F6BFCA}" srcId="{CCEDBA99-569D-426C-B7DC-9CA611D25587}" destId="{E77845F0-C07B-430F-B6B4-E2BBB638C200}" srcOrd="4" destOrd="0" parTransId="{53E8358B-3A18-4281-9415-76630272B37F}" sibTransId="{210A1223-EC8B-433C-ABFD-7AEC1742A4F7}"/>
    <dgm:cxn modelId="{D38966DC-8E66-4637-8249-4AC5B3286838}" type="presOf" srcId="{F1608FC7-D83C-42CC-B850-B6B506D0D681}" destId="{03AE9000-26B7-4D37-A274-4A389192F5EE}" srcOrd="0" destOrd="0" presId="urn:microsoft.com/office/officeart/2005/8/layout/venn2"/>
    <dgm:cxn modelId="{D5BE3A5D-2AFE-4EEC-8D03-7A968A84740B}" type="presParOf" srcId="{C717D256-7B23-4488-A5C6-4546C187CD59}" destId="{924ECDA4-530B-4349-96BC-41167F6E98BB}" srcOrd="0" destOrd="0" presId="urn:microsoft.com/office/officeart/2005/8/layout/venn2"/>
    <dgm:cxn modelId="{0FBDC1FF-5A9A-43F9-99C4-2B8BE09F1140}" type="presParOf" srcId="{924ECDA4-530B-4349-96BC-41167F6E98BB}" destId="{A5CF04E4-B782-4008-9B6A-D6F8A3867F22}" srcOrd="0" destOrd="0" presId="urn:microsoft.com/office/officeart/2005/8/layout/venn2"/>
    <dgm:cxn modelId="{6A36405F-7BFB-4943-8A9E-C31F0F446B8E}" type="presParOf" srcId="{924ECDA4-530B-4349-96BC-41167F6E98BB}" destId="{1BE8FC83-9EFA-486D-9C84-71BB2034A342}" srcOrd="1" destOrd="0" presId="urn:microsoft.com/office/officeart/2005/8/layout/venn2"/>
    <dgm:cxn modelId="{5B43B799-BF8E-4FAF-BBE8-7BAE380434B0}" type="presParOf" srcId="{C717D256-7B23-4488-A5C6-4546C187CD59}" destId="{726628B8-7B02-4E1D-AAAD-AACB496A8ADC}" srcOrd="1" destOrd="0" presId="urn:microsoft.com/office/officeart/2005/8/layout/venn2"/>
    <dgm:cxn modelId="{E05BA634-FE37-4D01-BAD9-65D9315E96D4}" type="presParOf" srcId="{726628B8-7B02-4E1D-AAAD-AACB496A8ADC}" destId="{03AE9000-26B7-4D37-A274-4A389192F5EE}" srcOrd="0" destOrd="0" presId="urn:microsoft.com/office/officeart/2005/8/layout/venn2"/>
    <dgm:cxn modelId="{39BDB4BD-DB52-4A25-9458-D87FC1B1C868}" type="presParOf" srcId="{726628B8-7B02-4E1D-AAAD-AACB496A8ADC}" destId="{62BBDB49-9C69-473E-81E3-50E93599B901}" srcOrd="1" destOrd="0" presId="urn:microsoft.com/office/officeart/2005/8/layout/venn2"/>
    <dgm:cxn modelId="{33685BD5-E516-429D-BA9A-AEE6B724A423}" type="presParOf" srcId="{C717D256-7B23-4488-A5C6-4546C187CD59}" destId="{1C7266C1-A8F3-4BA5-916E-6BB5B2189B83}" srcOrd="2" destOrd="0" presId="urn:microsoft.com/office/officeart/2005/8/layout/venn2"/>
    <dgm:cxn modelId="{8BD7574E-FFBB-4EBB-87D8-4ABDAD874FE6}" type="presParOf" srcId="{1C7266C1-A8F3-4BA5-916E-6BB5B2189B83}" destId="{7DB83E01-D858-4B42-8730-913ACBC33EE7}" srcOrd="0" destOrd="0" presId="urn:microsoft.com/office/officeart/2005/8/layout/venn2"/>
    <dgm:cxn modelId="{A986AAB1-7C33-4795-A3AA-7F7CB0D7A86A}" type="presParOf" srcId="{1C7266C1-A8F3-4BA5-916E-6BB5B2189B83}" destId="{F42AEA44-FA2B-4630-BC81-C63C790B385A}" srcOrd="1" destOrd="0" presId="urn:microsoft.com/office/officeart/2005/8/layout/venn2"/>
    <dgm:cxn modelId="{D2470270-BBA4-48D5-9325-EDD39569E354}" type="presParOf" srcId="{C717D256-7B23-4488-A5C6-4546C187CD59}" destId="{BAF95F74-34E5-4692-99B1-914DCC2324CA}" srcOrd="3" destOrd="0" presId="urn:microsoft.com/office/officeart/2005/8/layout/venn2"/>
    <dgm:cxn modelId="{C5975AEB-8FAA-47A2-8011-3FB1CC442288}" type="presParOf" srcId="{BAF95F74-34E5-4692-99B1-914DCC2324CA}" destId="{289938A8-D1AE-462E-8FBD-ADC7F758501E}" srcOrd="0" destOrd="0" presId="urn:microsoft.com/office/officeart/2005/8/layout/venn2"/>
    <dgm:cxn modelId="{11B5E777-61B7-4BE8-BDEF-1E97F984DE0B}" type="presParOf" srcId="{BAF95F74-34E5-4692-99B1-914DCC2324CA}" destId="{8E296F75-C249-4EEC-B00E-E9BAB6703227}" srcOrd="1" destOrd="0" presId="urn:microsoft.com/office/officeart/2005/8/layout/venn2"/>
    <dgm:cxn modelId="{88E6735F-F310-45A7-B191-1F302E5CE89C}" type="presParOf" srcId="{C717D256-7B23-4488-A5C6-4546C187CD59}" destId="{6374AA7E-77D7-4C9D-9D9B-F47C4131C0FB}" srcOrd="4" destOrd="0" presId="urn:microsoft.com/office/officeart/2005/8/layout/venn2"/>
    <dgm:cxn modelId="{39860FAC-6E44-4B26-A948-9B78E7035968}" type="presParOf" srcId="{6374AA7E-77D7-4C9D-9D9B-F47C4131C0FB}" destId="{D7920D5B-7991-4F6F-B35E-D9D1B8E8AE6F}" srcOrd="0" destOrd="0" presId="urn:microsoft.com/office/officeart/2005/8/layout/venn2"/>
    <dgm:cxn modelId="{61F4889B-EB00-4FB1-BBF1-1EBB9694C427}" type="presParOf" srcId="{6374AA7E-77D7-4C9D-9D9B-F47C4131C0FB}" destId="{241F678A-64E5-4CB3-AF0C-47E8274B83CF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CF04E4-B782-4008-9B6A-D6F8A3867F22}">
      <dsp:nvSpPr>
        <dsp:cNvPr id="0" name=""/>
        <dsp:cNvSpPr/>
      </dsp:nvSpPr>
      <dsp:spPr>
        <a:xfrm>
          <a:off x="2594916" y="0"/>
          <a:ext cx="6845647" cy="524707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MOBILE</a:t>
          </a:r>
        </a:p>
      </dsp:txBody>
      <dsp:txXfrm>
        <a:off x="4734181" y="262353"/>
        <a:ext cx="2567117" cy="524707"/>
      </dsp:txXfrm>
    </dsp:sp>
    <dsp:sp modelId="{03AE9000-26B7-4D37-A274-4A389192F5EE}">
      <dsp:nvSpPr>
        <dsp:cNvPr id="0" name=""/>
        <dsp:cNvSpPr/>
      </dsp:nvSpPr>
      <dsp:spPr>
        <a:xfrm>
          <a:off x="3237479" y="787061"/>
          <a:ext cx="5560521" cy="4460012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CPHS</a:t>
          </a:r>
        </a:p>
      </dsp:txBody>
      <dsp:txXfrm>
        <a:off x="4818753" y="1043511"/>
        <a:ext cx="2397974" cy="512901"/>
      </dsp:txXfrm>
    </dsp:sp>
    <dsp:sp modelId="{7DB83E01-D858-4B42-8730-913ACBC33EE7}">
      <dsp:nvSpPr>
        <dsp:cNvPr id="0" name=""/>
        <dsp:cNvSpPr/>
      </dsp:nvSpPr>
      <dsp:spPr>
        <a:xfrm>
          <a:off x="3744091" y="1574122"/>
          <a:ext cx="4547297" cy="3672951"/>
        </a:xfrm>
        <a:prstGeom prst="ellipse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NLCHC</a:t>
          </a:r>
        </a:p>
      </dsp:txBody>
      <dsp:txXfrm>
        <a:off x="4841127" y="1827555"/>
        <a:ext cx="2353226" cy="506867"/>
      </dsp:txXfrm>
    </dsp:sp>
    <dsp:sp modelId="{289938A8-D1AE-462E-8FBD-ADC7F758501E}">
      <dsp:nvSpPr>
        <dsp:cNvPr id="0" name=""/>
        <dsp:cNvSpPr/>
      </dsp:nvSpPr>
      <dsp:spPr>
        <a:xfrm>
          <a:off x="4176585" y="2361183"/>
          <a:ext cx="3682309" cy="2885890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Service</a:t>
          </a:r>
        </a:p>
      </dsp:txBody>
      <dsp:txXfrm>
        <a:off x="5023516" y="2620913"/>
        <a:ext cx="1988447" cy="519460"/>
      </dsp:txXfrm>
    </dsp:sp>
    <dsp:sp modelId="{D7920D5B-7991-4F6F-B35E-D9D1B8E8AE6F}">
      <dsp:nvSpPr>
        <dsp:cNvPr id="0" name=""/>
        <dsp:cNvSpPr/>
      </dsp:nvSpPr>
      <dsp:spPr>
        <a:xfrm>
          <a:off x="4572003" y="3148244"/>
          <a:ext cx="2891473" cy="2098829"/>
        </a:xfrm>
        <a:prstGeom prst="ellipse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Community</a:t>
          </a:r>
        </a:p>
      </dsp:txBody>
      <dsp:txXfrm>
        <a:off x="4995450" y="3672951"/>
        <a:ext cx="2044580" cy="10494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A70993F-5765-3C49-AAD4-398AD855D7CF}" type="datetimeFigureOut">
              <a:rPr lang="en-US" smtClean="0"/>
              <a:pPr/>
              <a:t>2/26/20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8F8696C-BD93-A74D-B9AE-225923E9540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2686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4E7A42D-B0F2-6948-B095-0ADC2807DA66}" type="datetimeFigureOut">
              <a:rPr lang="en-US" smtClean="0"/>
              <a:pPr/>
              <a:t>2/26/20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D4DAAFD-5E6D-EF41-B679-09B4366915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5097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CPHs</a:t>
            </a:r>
            <a:r>
              <a:rPr lang="en-US" baseline="0" dirty="0"/>
              <a:t> is able to serve the needs of its diverse community while upholding its mission, rooted in the Vincentian tradition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DAAFD-5E6D-EF41-B679-09B43669151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035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rgbClr val="0F1B29"/>
                </a:solidFill>
              </a:rPr>
              <a:t>MOBILE clinic will provide greater access and expand healthcare services  to the underserved and improve community-wide outcomes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DAAFD-5E6D-EF41-B679-09B43669151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565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rgbClr val="0F1B29"/>
                </a:solidFill>
              </a:rPr>
              <a:t>Co-curriculum provides many rich</a:t>
            </a:r>
            <a:r>
              <a:rPr lang="en-US" sz="1200" baseline="0" dirty="0">
                <a:solidFill>
                  <a:srgbClr val="0F1B29"/>
                </a:solidFill>
              </a:rPr>
              <a:t> learning opportunities for pharmacy students. It consists of required and self-selected activities, as well as learning experiences that occur outside the requirements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200" baseline="0" dirty="0">
              <a:solidFill>
                <a:srgbClr val="0F1B29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baseline="0" dirty="0">
                <a:solidFill>
                  <a:srgbClr val="0F1B29"/>
                </a:solidFill>
              </a:rPr>
              <a:t>O</a:t>
            </a:r>
            <a:endParaRPr lang="en-US" sz="1200" dirty="0">
              <a:solidFill>
                <a:srgbClr val="0F1B2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DAAFD-5E6D-EF41-B679-09B43669151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5654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rgbClr val="0F1B29"/>
                </a:solidFill>
              </a:rPr>
              <a:t>MOBILE clinic will provide greater access and expand healthcare services  to the underserved and improve community-wide outcomes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DAAFD-5E6D-EF41-B679-09B43669151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5654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rgbClr val="0F1B29"/>
                </a:solidFill>
              </a:rPr>
              <a:t>MOBILE clinic will provide greater access and expand healthcare services  to the underserved and improve community-wide outcomes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DAAFD-5E6D-EF41-B679-09B43669151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5654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DAAFD-5E6D-EF41-B679-09B43669151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555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2979110"/>
            <a:ext cx="12192000" cy="2030486"/>
          </a:xfrm>
          <a:prstGeom prst="rect">
            <a:avLst/>
          </a:prstGeom>
          <a:solidFill>
            <a:srgbClr val="D0202E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 sz="1800" dirty="0">
              <a:ln>
                <a:noFill/>
              </a:ln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9088" y="4398960"/>
            <a:ext cx="6342221" cy="4129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rgbClr val="0F1B29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12139768" y="21853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12058586" y="2979111"/>
            <a:ext cx="133415" cy="2030487"/>
          </a:xfrm>
          <a:prstGeom prst="rect">
            <a:avLst/>
          </a:prstGeom>
          <a:solidFill>
            <a:schemeClr val="tx2">
              <a:alpha val="48000"/>
            </a:schemeClr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 sz="1800" dirty="0">
              <a:ln>
                <a:noFill/>
              </a:ln>
              <a:effectLst/>
            </a:endParaRPr>
          </a:p>
        </p:txBody>
      </p:sp>
      <p:sp>
        <p:nvSpPr>
          <p:cNvPr id="8" name="Title Placeholder 7"/>
          <p:cNvSpPr>
            <a:spLocks noGrp="1"/>
          </p:cNvSpPr>
          <p:nvPr>
            <p:ph type="title"/>
          </p:nvPr>
        </p:nvSpPr>
        <p:spPr>
          <a:xfrm>
            <a:off x="1209089" y="3149179"/>
            <a:ext cx="6457911" cy="118201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3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6665576"/>
            <a:ext cx="12192000" cy="192424"/>
          </a:xfrm>
          <a:prstGeom prst="rect">
            <a:avLst/>
          </a:prstGeom>
          <a:solidFill>
            <a:schemeClr val="bg1">
              <a:lumMod val="75000"/>
              <a:alpha val="52000"/>
            </a:schemeClr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 sz="1800" dirty="0">
              <a:ln>
                <a:noFill/>
              </a:ln>
              <a:effectLst/>
            </a:endParaRPr>
          </a:p>
        </p:txBody>
      </p:sp>
      <p:pic>
        <p:nvPicPr>
          <p:cNvPr id="12" name="Picture 11" descr="StJohns_H_CMYK_motto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796" y="776288"/>
            <a:ext cx="4777992" cy="1155119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342900" y="242888"/>
            <a:ext cx="5293519" cy="2078831"/>
          </a:xfrm>
          <a:prstGeom prst="rect">
            <a:avLst/>
          </a:prstGeom>
          <a:ln>
            <a:noFill/>
          </a:ln>
          <a:effectLst>
            <a:softEdge rad="6350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1001">
            <a:schemeClr val="l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1209088" y="519884"/>
            <a:ext cx="3467100" cy="111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550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9065" y="2198001"/>
            <a:ext cx="10113871" cy="41486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2058586" y="1"/>
            <a:ext cx="133415" cy="6858000"/>
          </a:xfrm>
          <a:prstGeom prst="rect">
            <a:avLst/>
          </a:prstGeom>
          <a:solidFill>
            <a:srgbClr val="0F1B29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 sz="1800" dirty="0">
              <a:ln>
                <a:noFill/>
              </a:ln>
              <a:effectLst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12192000" cy="685030"/>
          </a:xfrm>
          <a:prstGeom prst="rect">
            <a:avLst/>
          </a:prstGeom>
          <a:solidFill>
            <a:srgbClr val="D0202E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 sz="1800" dirty="0">
              <a:ln>
                <a:noFill/>
              </a:ln>
              <a:effectLst/>
            </a:endParaRPr>
          </a:p>
        </p:txBody>
      </p:sp>
      <p:pic>
        <p:nvPicPr>
          <p:cNvPr id="11" name="Picture 10" descr="St. John's_Hor_PMS296.W_Outline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767" y="112035"/>
            <a:ext cx="1903719" cy="466777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0" y="6581000"/>
            <a:ext cx="12192000" cy="277000"/>
          </a:xfrm>
          <a:prstGeom prst="rect">
            <a:avLst/>
          </a:prstGeom>
          <a:solidFill>
            <a:schemeClr val="bg1">
              <a:lumMod val="75000"/>
              <a:alpha val="52000"/>
            </a:schemeClr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 sz="1800" dirty="0">
              <a:ln>
                <a:noFill/>
              </a:ln>
              <a:effectLst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8555508" y="6581001"/>
            <a:ext cx="32954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2214A35-92EA-274C-83BC-6381B8BE8B1D}" type="slidenum">
              <a:rPr lang="en-US" sz="1200" smtClean="0">
                <a:solidFill>
                  <a:srgbClr val="D0202E"/>
                </a:solidFill>
              </a:rPr>
              <a:pPr algn="r"/>
              <a:t>‹#›</a:t>
            </a:fld>
            <a:endParaRPr lang="en-US" sz="1200" dirty="0">
              <a:solidFill>
                <a:srgbClr val="D0202E"/>
              </a:solidFill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1039066" y="1427885"/>
            <a:ext cx="10113869" cy="607868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000" b="0" i="0" cap="none" baseline="0">
                <a:solidFill>
                  <a:srgbClr val="D0202E"/>
                </a:solidFill>
                <a:latin typeface="Arial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659044" y="72568"/>
            <a:ext cx="2443163" cy="57299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928766" y="72567"/>
            <a:ext cx="1691481" cy="552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646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5030"/>
          </a:xfrm>
          <a:prstGeom prst="rect">
            <a:avLst/>
          </a:prstGeom>
          <a:solidFill>
            <a:srgbClr val="D0202E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 sz="1800" dirty="0">
              <a:ln>
                <a:noFill/>
              </a:ln>
              <a:effectLst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6581000"/>
            <a:ext cx="12192000" cy="277000"/>
          </a:xfrm>
          <a:prstGeom prst="rect">
            <a:avLst/>
          </a:prstGeom>
          <a:solidFill>
            <a:schemeClr val="bg1">
              <a:lumMod val="75000"/>
              <a:alpha val="52000"/>
            </a:schemeClr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 sz="1800" dirty="0">
              <a:ln>
                <a:noFill/>
              </a:ln>
              <a:effectLst/>
            </a:endParaRPr>
          </a:p>
        </p:txBody>
      </p:sp>
      <p:pic>
        <p:nvPicPr>
          <p:cNvPr id="10" name="Picture 9" descr="St. John's_Hor_PMS296.W_Outline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767" y="112035"/>
            <a:ext cx="1903719" cy="466777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8555508" y="6581001"/>
            <a:ext cx="32954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2214A35-92EA-274C-83BC-6381B8BE8B1D}" type="slidenum">
              <a:rPr lang="en-US" sz="1200" smtClean="0">
                <a:solidFill>
                  <a:srgbClr val="D0202E"/>
                </a:solidFill>
              </a:rPr>
              <a:pPr algn="r"/>
              <a:t>‹#›</a:t>
            </a:fld>
            <a:endParaRPr lang="en-US" sz="1200" dirty="0">
              <a:solidFill>
                <a:srgbClr val="D0202E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039066" y="1427885"/>
            <a:ext cx="10113869" cy="607868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000" b="0" i="0" cap="none" baseline="0">
                <a:solidFill>
                  <a:srgbClr val="D0202E"/>
                </a:solidFill>
                <a:latin typeface="Arial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1039066" y="2198001"/>
            <a:ext cx="10113869" cy="363460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59044" y="72568"/>
            <a:ext cx="2443163" cy="57299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928766" y="72567"/>
            <a:ext cx="1691481" cy="552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742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092970"/>
            <a:ext cx="7315200" cy="363460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12192000" cy="685030"/>
          </a:xfrm>
          <a:prstGeom prst="rect">
            <a:avLst/>
          </a:prstGeom>
          <a:solidFill>
            <a:srgbClr val="D0202E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 sz="1800" dirty="0">
              <a:ln>
                <a:noFill/>
              </a:ln>
              <a:effectLst/>
            </a:endParaRPr>
          </a:p>
        </p:txBody>
      </p:sp>
      <p:pic>
        <p:nvPicPr>
          <p:cNvPr id="13" name="Picture 12" descr="St. John's_Hor_PMS296.W_Outline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767" y="112035"/>
            <a:ext cx="1903719" cy="466777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6581000"/>
            <a:ext cx="12192000" cy="277000"/>
          </a:xfrm>
          <a:prstGeom prst="rect">
            <a:avLst/>
          </a:prstGeom>
          <a:solidFill>
            <a:schemeClr val="bg1">
              <a:lumMod val="75000"/>
              <a:alpha val="52000"/>
            </a:schemeClr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 sz="1800" dirty="0">
              <a:ln>
                <a:noFill/>
              </a:ln>
              <a:effectLst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8555508" y="6581001"/>
            <a:ext cx="32954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2214A35-92EA-274C-83BC-6381B8BE8B1D}" type="slidenum">
              <a:rPr lang="en-US" sz="1200" smtClean="0">
                <a:solidFill>
                  <a:srgbClr val="D0202E"/>
                </a:solidFill>
              </a:rPr>
              <a:pPr algn="r"/>
              <a:t>‹#›</a:t>
            </a:fld>
            <a:endParaRPr lang="en-US" sz="1200" dirty="0">
              <a:solidFill>
                <a:srgbClr val="D0202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04838" y="56765"/>
            <a:ext cx="24384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155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2058586" y="1"/>
            <a:ext cx="133415" cy="6858000"/>
          </a:xfrm>
          <a:prstGeom prst="rect">
            <a:avLst/>
          </a:prstGeom>
          <a:solidFill>
            <a:srgbClr val="0F1B29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 sz="1800" dirty="0">
              <a:ln>
                <a:noFill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19032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7" r:id="rId4"/>
  </p:sldLayoutIdLst>
  <p:hf sldNum="0" hdr="0" ftr="0"/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noFill/>
          </a:ln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09089" y="3149179"/>
            <a:ext cx="8305614" cy="1182012"/>
          </a:xfrm>
        </p:spPr>
        <p:txBody>
          <a:bodyPr/>
          <a:lstStyle/>
          <a:p>
            <a:r>
              <a:rPr lang="en-US" dirty="0"/>
              <a:t>St. John’s University MOBILE Clinic</a:t>
            </a:r>
          </a:p>
        </p:txBody>
      </p:sp>
      <p:sp>
        <p:nvSpPr>
          <p:cNvPr id="4" name="Rectangle 3"/>
          <p:cNvSpPr/>
          <p:nvPr/>
        </p:nvSpPr>
        <p:spPr>
          <a:xfrm>
            <a:off x="342900" y="242888"/>
            <a:ext cx="5293519" cy="2078831"/>
          </a:xfrm>
          <a:prstGeom prst="rect">
            <a:avLst/>
          </a:prstGeom>
          <a:ln>
            <a:noFill/>
          </a:ln>
          <a:effectLst>
            <a:softEdge rad="6350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1001">
            <a:schemeClr val="l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1209088" y="519884"/>
            <a:ext cx="3467100" cy="111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992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39066" y="858539"/>
            <a:ext cx="10113869" cy="607868"/>
          </a:xfrm>
        </p:spPr>
        <p:txBody>
          <a:bodyPr/>
          <a:lstStyle/>
          <a:p>
            <a:r>
              <a:rPr lang="en-US" sz="2400" cap="all" dirty="0"/>
              <a:t>College of pharmacy and health sciences (CPHS) and the </a:t>
            </a:r>
            <a:r>
              <a:rPr lang="en-US" sz="2400" cap="all" dirty="0" err="1"/>
              <a:t>vincentian</a:t>
            </a:r>
            <a:r>
              <a:rPr lang="en-US" sz="2400" cap="all" dirty="0"/>
              <a:t> tradition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173783" y="1672024"/>
            <a:ext cx="10350631" cy="3731740"/>
          </a:xfrm>
        </p:spPr>
        <p:txBody>
          <a:bodyPr/>
          <a:lstStyle/>
          <a:p>
            <a:pPr>
              <a:spcBef>
                <a:spcPts val="0"/>
              </a:spcBef>
            </a:pPr>
            <a:endParaRPr lang="en-US" sz="600" i="1" dirty="0">
              <a:solidFill>
                <a:srgbClr val="D0202E"/>
              </a:solidFill>
              <a:latin typeface="Arial"/>
              <a:ea typeface="+mj-ea"/>
              <a:cs typeface="+mj-cs"/>
            </a:endParaRPr>
          </a:p>
          <a:p>
            <a:pPr algn="ctr"/>
            <a:r>
              <a:rPr lang="en-US" sz="1600" i="1" dirty="0">
                <a:solidFill>
                  <a:srgbClr val="0F1B29"/>
                </a:solidFill>
              </a:rPr>
              <a:t>St. John’s CPHS serves the needs of its diverse community while upholding its mission rooted in the Vincentian tradition of a “deep concern for the dignity of every person, especially the poor.” </a:t>
            </a:r>
          </a:p>
          <a:p>
            <a:pPr algn="ctr"/>
            <a:r>
              <a:rPr lang="en-US" sz="1600" i="1" dirty="0">
                <a:solidFill>
                  <a:srgbClr val="0F1B29"/>
                </a:solidFill>
              </a:rPr>
              <a:t>Through serving those in need, members of the St. John’s community demonstrate their active compassion and the cultivation of these priorities and values in our learners.</a:t>
            </a:r>
          </a:p>
          <a:p>
            <a:endParaRPr lang="en-US" sz="1450" dirty="0">
              <a:solidFill>
                <a:srgbClr val="0F1B29"/>
              </a:solidFill>
            </a:endParaRPr>
          </a:p>
          <a:p>
            <a:r>
              <a:rPr lang="en-US" sz="1600" dirty="0">
                <a:solidFill>
                  <a:srgbClr val="0F1B29"/>
                </a:solidFill>
              </a:rPr>
              <a:t>St. John’s CPHS and New Life Community Health Center (NLCHC) have partnered to develop the MOBILE clinic: </a:t>
            </a:r>
            <a:r>
              <a:rPr lang="en-US" sz="1600" b="1" u="sng" dirty="0" err="1">
                <a:solidFill>
                  <a:srgbClr val="0F1B29"/>
                </a:solidFill>
              </a:rPr>
              <a:t>MO</a:t>
            </a:r>
            <a:r>
              <a:rPr lang="en-US" sz="1600" dirty="0" err="1">
                <a:solidFill>
                  <a:srgbClr val="0F1B29"/>
                </a:solidFill>
              </a:rPr>
              <a:t>ving</a:t>
            </a:r>
            <a:r>
              <a:rPr lang="en-US" sz="1600" dirty="0">
                <a:solidFill>
                  <a:srgbClr val="0F1B29"/>
                </a:solidFill>
              </a:rPr>
              <a:t> through communities to </a:t>
            </a:r>
            <a:r>
              <a:rPr lang="en-US" sz="1600" b="1" u="sng" dirty="0">
                <a:solidFill>
                  <a:srgbClr val="0F1B29"/>
                </a:solidFill>
              </a:rPr>
              <a:t>B</a:t>
            </a:r>
            <a:r>
              <a:rPr lang="en-US" sz="1600" dirty="0">
                <a:solidFill>
                  <a:srgbClr val="0F1B29"/>
                </a:solidFill>
              </a:rPr>
              <a:t>etter lives using </a:t>
            </a:r>
            <a:r>
              <a:rPr lang="en-US" sz="1600" b="1" u="sng" dirty="0">
                <a:solidFill>
                  <a:srgbClr val="0F1B29"/>
                </a:solidFill>
              </a:rPr>
              <a:t>I</a:t>
            </a:r>
            <a:r>
              <a:rPr lang="en-US" sz="1600" dirty="0">
                <a:solidFill>
                  <a:srgbClr val="0F1B29"/>
                </a:solidFill>
              </a:rPr>
              <a:t>nterprofessional </a:t>
            </a:r>
            <a:r>
              <a:rPr lang="en-US" sz="1600" b="1" u="sng" dirty="0">
                <a:solidFill>
                  <a:srgbClr val="0F1B29"/>
                </a:solidFill>
              </a:rPr>
              <a:t>L</a:t>
            </a:r>
            <a:r>
              <a:rPr lang="en-US" sz="1600" dirty="0">
                <a:solidFill>
                  <a:srgbClr val="0F1B29"/>
                </a:solidFill>
              </a:rPr>
              <a:t>earners and </a:t>
            </a:r>
            <a:r>
              <a:rPr lang="en-US" sz="1600" b="1" u="sng" dirty="0">
                <a:solidFill>
                  <a:srgbClr val="0F1B29"/>
                </a:solidFill>
              </a:rPr>
              <a:t>E</a:t>
            </a:r>
            <a:r>
              <a:rPr lang="en-US" sz="1600" dirty="0">
                <a:solidFill>
                  <a:srgbClr val="0F1B29"/>
                </a:solidFill>
              </a:rPr>
              <a:t>ducators, established as an </a:t>
            </a:r>
            <a:r>
              <a:rPr lang="en-US" sz="1600" i="1" dirty="0">
                <a:solidFill>
                  <a:srgbClr val="0F1B29"/>
                </a:solidFill>
              </a:rPr>
              <a:t>interprofessional</a:t>
            </a:r>
            <a:r>
              <a:rPr lang="en-US" sz="1600" dirty="0">
                <a:solidFill>
                  <a:srgbClr val="0F1B29"/>
                </a:solidFill>
              </a:rPr>
              <a:t> approach to provide </a:t>
            </a:r>
            <a:r>
              <a:rPr lang="en-US" sz="1600" i="1" dirty="0">
                <a:solidFill>
                  <a:srgbClr val="0F1B29"/>
                </a:solidFill>
              </a:rPr>
              <a:t>culturally-responsive</a:t>
            </a:r>
            <a:r>
              <a:rPr lang="en-US" sz="1600" dirty="0">
                <a:solidFill>
                  <a:srgbClr val="0F1B29"/>
                </a:solidFill>
              </a:rPr>
              <a:t>, </a:t>
            </a:r>
            <a:r>
              <a:rPr lang="en-US" sz="1600" i="1" dirty="0">
                <a:solidFill>
                  <a:srgbClr val="0F1B29"/>
                </a:solidFill>
              </a:rPr>
              <a:t>patient-centered</a:t>
            </a:r>
            <a:r>
              <a:rPr lang="en-US" sz="1600" dirty="0">
                <a:solidFill>
                  <a:srgbClr val="0F1B29"/>
                </a:solidFill>
              </a:rPr>
              <a:t> care with a focus on</a:t>
            </a:r>
          </a:p>
          <a:p>
            <a:pPr marL="1028700" lvl="1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rgbClr val="0F1B29"/>
                </a:solidFill>
              </a:rPr>
              <a:t>Preventative health services</a:t>
            </a:r>
          </a:p>
          <a:p>
            <a:pPr marL="1028700" lvl="1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rgbClr val="0F1B29"/>
                </a:solidFill>
              </a:rPr>
              <a:t>Medication management services</a:t>
            </a:r>
          </a:p>
          <a:p>
            <a:pPr marL="1028700" lvl="1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rgbClr val="0F1B29"/>
                </a:solidFill>
              </a:rPr>
              <a:t>Education</a:t>
            </a:r>
          </a:p>
          <a:p>
            <a:pPr marL="1028700" lvl="1">
              <a:buFont typeface="Wingdings" panose="05000000000000000000" pitchFamily="2" charset="2"/>
              <a:buChar char="ü"/>
            </a:pPr>
            <a:endParaRPr lang="en-US" sz="1650" dirty="0">
              <a:solidFill>
                <a:srgbClr val="0F1B29"/>
              </a:solidFill>
            </a:endParaRPr>
          </a:p>
          <a:p>
            <a:endParaRPr lang="en-US" sz="1450" dirty="0">
              <a:solidFill>
                <a:srgbClr val="0F1B29"/>
              </a:solidFill>
            </a:endParaRPr>
          </a:p>
          <a:p>
            <a:pPr>
              <a:spcBef>
                <a:spcPts val="0"/>
              </a:spcBef>
            </a:pPr>
            <a:endParaRPr lang="en-US" sz="1450" b="1" dirty="0">
              <a:solidFill>
                <a:srgbClr val="0F1B29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F1B29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06DA617-7160-1542-9711-E504671B706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2736" t="9514" r="16845" b="6528"/>
          <a:stretch/>
        </p:blipFill>
        <p:spPr>
          <a:xfrm rot="5400000">
            <a:off x="9013040" y="3502812"/>
            <a:ext cx="2366118" cy="3704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286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71061" y="1975720"/>
            <a:ext cx="1148963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F1B29"/>
                </a:solidFill>
              </a:rPr>
              <a:t>Manouchkathe Cassagnol, Pharm.D., BCPS, AACC, </a:t>
            </a:r>
            <a:r>
              <a:rPr lang="en-US" sz="1400" dirty="0"/>
              <a:t>Associate Clinical Professor, Assistant Dean of Service Programs, St. John's College of Pharmacy and Health Sciences</a:t>
            </a:r>
            <a:endParaRPr lang="en-US" sz="1400" dirty="0">
              <a:solidFill>
                <a:srgbClr val="0F1B29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F1B29"/>
                </a:solidFill>
              </a:rPr>
              <a:t>Christine Chim ’11Pharm.D., BCACP, </a:t>
            </a:r>
            <a:r>
              <a:rPr lang="en-US" sz="1400" dirty="0"/>
              <a:t>Associate Professor, Industry Professional, St. John's College of Pharmacy and Health Sciences</a:t>
            </a:r>
            <a:endParaRPr lang="en-US" sz="1400" dirty="0">
              <a:solidFill>
                <a:srgbClr val="0F1B29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F1B29"/>
                </a:solidFill>
              </a:rPr>
              <a:t>John M. Conry ’96P, ’98Pharm.D., AAHIVP, FNAP, </a:t>
            </a:r>
            <a:r>
              <a:rPr lang="en-US" sz="1400" dirty="0"/>
              <a:t>Clinical Professor and Chair, Clinical Health Professions, St. John's College of Pharmacy and Health Sciences</a:t>
            </a:r>
            <a:endParaRPr lang="en-US" sz="1400" dirty="0">
              <a:solidFill>
                <a:srgbClr val="0F1B29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F1B29"/>
                </a:solidFill>
              </a:rPr>
              <a:t>Danielle C. </a:t>
            </a:r>
            <a:r>
              <a:rPr lang="en-US" sz="1400" dirty="0" err="1">
                <a:solidFill>
                  <a:srgbClr val="0F1B29"/>
                </a:solidFill>
              </a:rPr>
              <a:t>Ezzo</a:t>
            </a:r>
            <a:r>
              <a:rPr lang="en-US" sz="1400" dirty="0">
                <a:solidFill>
                  <a:srgbClr val="0F1B29"/>
                </a:solidFill>
              </a:rPr>
              <a:t> ‘02P, ‘03Pharm.D., BCPS, AE-C, </a:t>
            </a:r>
            <a:r>
              <a:rPr lang="en-US" sz="1400" dirty="0"/>
              <a:t>Associate Clinical Professor; Director, Interprofessional Education, St. John's College of Pharmacy and Health Sciences</a:t>
            </a:r>
            <a:endParaRPr lang="en-US" sz="1400" dirty="0">
              <a:solidFill>
                <a:srgbClr val="0F1B29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F1B29"/>
                </a:solidFill>
              </a:rPr>
              <a:t>Olga </a:t>
            </a:r>
            <a:r>
              <a:rPr lang="en-US" sz="1400" dirty="0" err="1">
                <a:solidFill>
                  <a:srgbClr val="0F1B29"/>
                </a:solidFill>
              </a:rPr>
              <a:t>Hilas</a:t>
            </a:r>
            <a:r>
              <a:rPr lang="en-US" sz="1400" dirty="0">
                <a:solidFill>
                  <a:srgbClr val="0F1B29"/>
                </a:solidFill>
              </a:rPr>
              <a:t> ‘02P, ‘03Pharm.D., BCPS, BCGP, MPH, </a:t>
            </a:r>
            <a:r>
              <a:rPr lang="en-US" sz="1400" dirty="0">
                <a:solidFill>
                  <a:srgbClr val="C00000"/>
                </a:solidFill>
              </a:rPr>
              <a:t>Associate Professor-Industry Professional St. John's College of Pharmacy and Health Sciences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F1B29"/>
                </a:solidFill>
              </a:rPr>
              <a:t>Louise Lee, Ed.D., PA-C, </a:t>
            </a:r>
            <a:r>
              <a:rPr lang="en-US" sz="1400" dirty="0"/>
              <a:t>Associate Professor-Industry Professional, Director, Physician Assistant Program , St. John's College of Pharmacy and Health Sciences</a:t>
            </a:r>
            <a:endParaRPr lang="en-US" sz="1400" dirty="0">
              <a:solidFill>
                <a:srgbClr val="0F1B29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F1B29"/>
                </a:solidFill>
              </a:rPr>
              <a:t>Kristin Moltz, </a:t>
            </a:r>
            <a:r>
              <a:rPr lang="en-US" sz="1400" dirty="0">
                <a:solidFill>
                  <a:srgbClr val="002060"/>
                </a:solidFill>
              </a:rPr>
              <a:t>PA-C,</a:t>
            </a:r>
            <a:r>
              <a:rPr lang="en-US" sz="1400" dirty="0"/>
              <a:t> Medical Administrator, New Life Community Health Center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F1B29"/>
                </a:solidFill>
              </a:rPr>
              <a:t>Kimberly E. Ng ‘12Pharm.D., BCPS, </a:t>
            </a:r>
            <a:r>
              <a:rPr lang="en-US" sz="1400" dirty="0"/>
              <a:t>Assistant Clinical Professor, Industry Professional,  St. John's College of Pharmacy and Health Sciences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F1B29"/>
                </a:solidFill>
              </a:rPr>
              <a:t>Alyssa C. Quinlan, PA-C, DFAAPA, </a:t>
            </a:r>
            <a:r>
              <a:rPr lang="en-US" sz="1400" dirty="0"/>
              <a:t>Assistant Professor-Industry  Professional, St. John's College of Pharmacy and Health Sciences</a:t>
            </a:r>
            <a:endParaRPr lang="en-US" sz="14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Heather C. Robertson, Ph.D., LMHC, </a:t>
            </a:r>
            <a:r>
              <a:rPr lang="en-US" sz="1400" dirty="0"/>
              <a:t>Associate Professor School of Education, Coordinator, Clinical Mental Health Counseling, The School of Education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rgbClr val="0F1B29"/>
                </a:solidFill>
              </a:rPr>
              <a:t>Maha</a:t>
            </a:r>
            <a:r>
              <a:rPr lang="en-US" sz="1400" dirty="0">
                <a:solidFill>
                  <a:srgbClr val="0F1B29"/>
                </a:solidFill>
              </a:rPr>
              <a:t> Saad Pharm.D., BCGP, BCPS </a:t>
            </a:r>
            <a:r>
              <a:rPr lang="en-US" sz="1400" dirty="0"/>
              <a:t>Associate Clinical Professor, St. John's College of Pharmacy and Health Sciences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F1B29"/>
                </a:solidFill>
              </a:rPr>
              <a:t>Stacey L. Singer-</a:t>
            </a:r>
            <a:r>
              <a:rPr lang="en-US" sz="1400" dirty="0" err="1">
                <a:solidFill>
                  <a:srgbClr val="0F1B29"/>
                </a:solidFill>
              </a:rPr>
              <a:t>Leshinsky</a:t>
            </a:r>
            <a:r>
              <a:rPr lang="en-US" sz="1400" dirty="0">
                <a:solidFill>
                  <a:srgbClr val="0F1B29"/>
                </a:solidFill>
              </a:rPr>
              <a:t>, PA-C, </a:t>
            </a:r>
            <a:r>
              <a:rPr lang="en-US" sz="1400" dirty="0"/>
              <a:t>Associate Professor-Industry Professional, St. John's College of Pharmacy and Health Sciences</a:t>
            </a:r>
            <a:endParaRPr lang="en-US" sz="1400" dirty="0">
              <a:solidFill>
                <a:srgbClr val="0F1B29"/>
              </a:solidFill>
            </a:endParaRPr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1039065" y="1162473"/>
            <a:ext cx="10113869" cy="607868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b="0" i="0" kern="1200" cap="none" baseline="0">
                <a:ln>
                  <a:noFill/>
                </a:ln>
                <a:solidFill>
                  <a:srgbClr val="D0202E"/>
                </a:solidFill>
                <a:latin typeface="Arial"/>
                <a:ea typeface="+mj-ea"/>
                <a:cs typeface="+mj-cs"/>
              </a:defRPr>
            </a:lvl1pPr>
          </a:lstStyle>
          <a:p>
            <a:r>
              <a:rPr lang="en-US" sz="2400" cap="all" dirty="0"/>
              <a:t>The coalition</a:t>
            </a:r>
            <a:br>
              <a:rPr lang="en-US" sz="2400" dirty="0"/>
            </a:br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83812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61428" y="1516520"/>
            <a:ext cx="10113871" cy="446158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F1B29"/>
                </a:solidFill>
              </a:rPr>
              <a:t>NLCHC mission aligns with CPHS’s mission of serving the most vulnerable with particular deference to the poor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F1B29"/>
                </a:solidFill>
              </a:rPr>
              <a:t>Provides health-care services to immigrants and the uninsured/underinsured of west/central Queens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F1B29"/>
                </a:solidFill>
              </a:rPr>
              <a:t>Since 2001, health fairs and clinics have hosted more than 100 interprofessional volunteers and cared for more than 3,500 people from 84 nations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F1B29"/>
                </a:solidFill>
              </a:rPr>
              <a:t>Services include</a:t>
            </a:r>
          </a:p>
          <a:p>
            <a:pPr marL="1085850" lvl="1" indent="-342900"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rgbClr val="0F1B29"/>
                </a:solidFill>
              </a:rPr>
              <a:t>General examination and consultations</a:t>
            </a:r>
          </a:p>
          <a:p>
            <a:pPr marL="1085850" lvl="1" indent="-342900"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rgbClr val="0F1B29"/>
                </a:solidFill>
              </a:rPr>
              <a:t>Comprehensive laboratory testing</a:t>
            </a:r>
          </a:p>
          <a:p>
            <a:pPr marL="1085850" lvl="1" indent="-342900"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rgbClr val="0F1B29"/>
                </a:solidFill>
              </a:rPr>
              <a:t>Immunization (at certain sites)</a:t>
            </a:r>
          </a:p>
          <a:p>
            <a:pPr marL="1085850" lvl="1" indent="-342900"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rgbClr val="0F1B29"/>
                </a:solidFill>
              </a:rPr>
              <a:t>Health education, screenings</a:t>
            </a:r>
          </a:p>
          <a:p>
            <a:pPr marL="1085850" lvl="1" indent="-342900"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rgbClr val="0F1B29"/>
                </a:solidFill>
              </a:rPr>
              <a:t>Social work services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39066" y="858539"/>
            <a:ext cx="10113869" cy="607868"/>
          </a:xfrm>
        </p:spPr>
        <p:txBody>
          <a:bodyPr/>
          <a:lstStyle/>
          <a:p>
            <a:r>
              <a:rPr lang="en-US" sz="2400" cap="all" dirty="0"/>
              <a:t>Our Community partner</a:t>
            </a:r>
            <a:br>
              <a:rPr lang="en-US" sz="2400" dirty="0"/>
            </a:br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05860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61428" y="1516520"/>
            <a:ext cx="10113871" cy="388338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F1B29"/>
                </a:solidFill>
              </a:rPr>
              <a:t>Medication/Health Education Services</a:t>
            </a:r>
          </a:p>
          <a:p>
            <a:pPr marL="1028700" lvl="1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rgbClr val="0F1B29"/>
                </a:solidFill>
              </a:rPr>
              <a:t>Comprehensive medication review and management services</a:t>
            </a:r>
          </a:p>
          <a:p>
            <a:pPr marL="1028700" lvl="1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rgbClr val="0F1B29"/>
                </a:solidFill>
              </a:rPr>
              <a:t>Updated medication record</a:t>
            </a:r>
          </a:p>
          <a:p>
            <a:pPr marL="1028700" lvl="1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rgbClr val="0F1B29"/>
                </a:solidFill>
              </a:rPr>
              <a:t>Medication adherence tools</a:t>
            </a:r>
          </a:p>
          <a:p>
            <a:pPr marL="1028700" lvl="1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rgbClr val="0F1B29"/>
                </a:solidFill>
              </a:rPr>
              <a:t>Health literacy screenings </a:t>
            </a:r>
          </a:p>
          <a:p>
            <a:pPr marL="1028700" lvl="1">
              <a:buFont typeface="Wingdings" panose="05000000000000000000" pitchFamily="2" charset="2"/>
              <a:buChar char="ü"/>
            </a:pPr>
            <a:endParaRPr lang="en-US" sz="1600" dirty="0">
              <a:solidFill>
                <a:srgbClr val="0F1B29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F1B29"/>
                </a:solidFill>
              </a:rPr>
              <a:t>Clinical Preventative Services</a:t>
            </a:r>
          </a:p>
          <a:p>
            <a:pPr marL="1028700" lvl="1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rgbClr val="0F1B29"/>
                </a:solidFill>
              </a:rPr>
              <a:t>Blood pressure, diabetes, and cholesterol screenings</a:t>
            </a:r>
          </a:p>
          <a:p>
            <a:pPr marL="1028700" lvl="1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rgbClr val="0F1B29"/>
                </a:solidFill>
              </a:rPr>
              <a:t>Immunizations: influenza and pneumococcal vaccines</a:t>
            </a:r>
          </a:p>
          <a:p>
            <a:pPr marL="1028700" lvl="1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rgbClr val="0F1B29"/>
                </a:solidFill>
              </a:rPr>
              <a:t>Tobacco cessation education</a:t>
            </a:r>
          </a:p>
          <a:p>
            <a:pPr marL="1028700" lvl="1">
              <a:buFont typeface="Wingdings" panose="05000000000000000000" pitchFamily="2" charset="2"/>
              <a:buChar char="ü"/>
            </a:pPr>
            <a:endParaRPr lang="en-US" sz="1600" dirty="0">
              <a:solidFill>
                <a:srgbClr val="0F1B29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F1B29"/>
                </a:solidFill>
              </a:rPr>
              <a:t>SBIRT: Screening, Brief Intervention, and Referral to Treatment </a:t>
            </a:r>
          </a:p>
          <a:p>
            <a:pPr marL="1028700" lvl="1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rgbClr val="0F1B29"/>
                </a:solidFill>
              </a:rPr>
              <a:t>Alcohol/Drug use screening and education</a:t>
            </a:r>
          </a:p>
          <a:p>
            <a:pPr marL="1028700" lvl="1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rgbClr val="0F1B29"/>
                </a:solidFill>
              </a:rPr>
              <a:t>Opioid overdose </a:t>
            </a:r>
            <a:r>
              <a:rPr lang="en-US" sz="1600">
                <a:solidFill>
                  <a:srgbClr val="0F1B29"/>
                </a:solidFill>
              </a:rPr>
              <a:t>prevention and </a:t>
            </a:r>
            <a:r>
              <a:rPr lang="en-US" sz="1600" dirty="0">
                <a:solidFill>
                  <a:srgbClr val="0F1B29"/>
                </a:solidFill>
              </a:rPr>
              <a:t>response</a:t>
            </a:r>
          </a:p>
          <a:p>
            <a:pPr marL="1028700" lvl="1">
              <a:buFont typeface="Wingdings" panose="05000000000000000000" pitchFamily="2" charset="2"/>
              <a:buChar char="ü"/>
            </a:pPr>
            <a:endParaRPr lang="en-US" sz="1600" dirty="0">
              <a:solidFill>
                <a:srgbClr val="0F1B29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F1B29"/>
                </a:solidFill>
              </a:rPr>
              <a:t>Mental Health/</a:t>
            </a:r>
            <a:r>
              <a:rPr lang="en-US" sz="1600" dirty="0" err="1">
                <a:solidFill>
                  <a:srgbClr val="0F1B29"/>
                </a:solidFill>
              </a:rPr>
              <a:t>Pharmacogenomic</a:t>
            </a:r>
            <a:r>
              <a:rPr lang="en-US" sz="1600" dirty="0">
                <a:solidFill>
                  <a:srgbClr val="0F1B29"/>
                </a:solidFill>
              </a:rPr>
              <a:t> screening </a:t>
            </a:r>
            <a:endParaRPr lang="en-US" sz="1800" dirty="0">
              <a:solidFill>
                <a:srgbClr val="0F1B29"/>
              </a:solidFill>
            </a:endParaRPr>
          </a:p>
          <a:p>
            <a:pPr marL="1028700" lvl="1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F1B29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39066" y="858539"/>
            <a:ext cx="10113869" cy="607868"/>
          </a:xfrm>
        </p:spPr>
        <p:txBody>
          <a:bodyPr/>
          <a:lstStyle/>
          <a:p>
            <a:r>
              <a:rPr lang="en-US" sz="2400" cap="all" dirty="0"/>
              <a:t>MOBILE clinic service expansion</a:t>
            </a:r>
            <a:br>
              <a:rPr lang="en-US" sz="2400" dirty="0"/>
            </a:br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58876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39066" y="759683"/>
            <a:ext cx="10113869" cy="607868"/>
          </a:xfrm>
        </p:spPr>
        <p:txBody>
          <a:bodyPr/>
          <a:lstStyle/>
          <a:p>
            <a:r>
              <a:rPr lang="en-US" sz="2400" cap="all" dirty="0"/>
              <a:t>Integration of learners</a:t>
            </a:r>
            <a:br>
              <a:rPr lang="en-US" sz="2400" dirty="0"/>
            </a:br>
            <a:endParaRPr lang="en-US" sz="2400" dirty="0">
              <a:latin typeface="+mn-lt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0278764"/>
              </p:ext>
            </p:extLst>
          </p:nvPr>
        </p:nvGraphicFramePr>
        <p:xfrm>
          <a:off x="172988" y="1468567"/>
          <a:ext cx="11726565" cy="458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8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4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59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77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1" dirty="0"/>
                        <a:t>Service</a:t>
                      </a:r>
                      <a:r>
                        <a:rPr lang="en-US" sz="1600" b="1" baseline="0" dirty="0"/>
                        <a:t> Type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Introduced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Reinforced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Practice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Medication/Health</a:t>
                      </a:r>
                      <a:r>
                        <a:rPr lang="en-US" sz="1600" b="1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Education</a:t>
                      </a:r>
                      <a:endParaRPr lang="en-US" sz="16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Pharm:</a:t>
                      </a:r>
                      <a:r>
                        <a:rPr lang="en-US" sz="1600" b="1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P2-P3 (didactic)</a:t>
                      </a:r>
                    </a:p>
                    <a:p>
                      <a:r>
                        <a:rPr lang="en-US" sz="1600" b="1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PA:P3 (didactic)</a:t>
                      </a:r>
                      <a:endParaRPr lang="en-US" sz="16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Pharm: P2-P3</a:t>
                      </a:r>
                      <a:r>
                        <a:rPr lang="en-US" sz="1600" b="1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(skills lab)</a:t>
                      </a:r>
                    </a:p>
                    <a:p>
                      <a:r>
                        <a:rPr lang="en-US" sz="1600" b="1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PA: P3 (didactic/skills lab)</a:t>
                      </a:r>
                      <a:endParaRPr lang="en-US" sz="16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Pharm: APPE</a:t>
                      </a:r>
                      <a:r>
                        <a:rPr lang="en-US" sz="1600" b="1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(P4)</a:t>
                      </a:r>
                    </a:p>
                    <a:p>
                      <a:r>
                        <a:rPr lang="en-US" sz="1600" b="1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Corresponding programs experiential phase</a:t>
                      </a:r>
                    </a:p>
                    <a:p>
                      <a:endParaRPr lang="en-US" sz="1600" b="1" baseline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600" b="1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PA: Clinical phase</a:t>
                      </a:r>
                    </a:p>
                    <a:p>
                      <a:endParaRPr lang="en-US" sz="1600" b="1" baseline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US" sz="1600" b="1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CMHC: Field work/experiential phase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Clinical Preventative</a:t>
                      </a:r>
                      <a:r>
                        <a:rPr lang="en-US" sz="1600" b="1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Services</a:t>
                      </a:r>
                      <a:endParaRPr lang="en-US" sz="16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8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Pharm: IPPE (P1);               skills lab (P2-P3)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PA:P3 (didactic)</a:t>
                      </a:r>
                      <a:endParaRPr lang="en-US" sz="16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8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Pharm: IPPE (P2-P3)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PA: P3 (didactic/skills lab)</a:t>
                      </a:r>
                      <a:endParaRPr lang="en-US" sz="16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endParaRPr lang="en-US" sz="16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89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SBIRT</a:t>
                      </a: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Pharm: IPPE (P1)</a:t>
                      </a:r>
                    </a:p>
                    <a:p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PA: clinical orientation</a:t>
                      </a:r>
                    </a:p>
                    <a:p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CMHC: G1</a:t>
                      </a: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  <a:alpha val="9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Pharm: IPPE (P2-P3)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PA: Clinical Phase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CMHC: G2-G3</a:t>
                      </a: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  <a:alpha val="99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Genomics</a:t>
                      </a:r>
                    </a:p>
                  </a:txBody>
                  <a:tcPr>
                    <a:solidFill>
                      <a:schemeClr val="bg1">
                        <a:alpha val="89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Pharm: Pharmacokinetics/</a:t>
                      </a:r>
                      <a:r>
                        <a:rPr lang="en-US" sz="16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Cocurriculum</a:t>
                      </a:r>
                      <a:endParaRPr lang="en-US" sz="16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89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Certification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Immunization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Mental</a:t>
                      </a:r>
                      <a:r>
                        <a:rPr lang="en-US" sz="1400" b="1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health screening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Opioid overdose prevention and  response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Cultural competence in health care within Social Justice framework</a:t>
                      </a:r>
                      <a:endParaRPr lang="en-US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Required</a:t>
                      </a:r>
                      <a:r>
                        <a:rPr lang="en-US" sz="1600" b="1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certifications for MOBILE clinic Interprofessional learners</a:t>
                      </a:r>
                      <a:endParaRPr lang="en-US" sz="16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tint val="40000"/>
                        <a:alpha val="99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9733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61428" y="1850153"/>
            <a:ext cx="10113871" cy="483485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F1B29"/>
                </a:solidFill>
              </a:rPr>
              <a:t>Ensure wide range of medical and social resources are available to community</a:t>
            </a:r>
          </a:p>
          <a:p>
            <a:pPr marL="1028700" lvl="1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rgbClr val="0F1B29"/>
                </a:solidFill>
              </a:rPr>
              <a:t>Both educators and learners are offered opportunities to obtain certification/training</a:t>
            </a:r>
            <a:endParaRPr lang="en-US" sz="1400" dirty="0">
              <a:solidFill>
                <a:srgbClr val="0F1B29"/>
              </a:solidFill>
            </a:endParaRPr>
          </a:p>
          <a:p>
            <a:pPr lvl="1" indent="0">
              <a:buNone/>
            </a:pPr>
            <a:endParaRPr lang="en-US" sz="1100" dirty="0">
              <a:solidFill>
                <a:srgbClr val="0F1B29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F1B29"/>
                </a:solidFill>
              </a:rPr>
              <a:t>Pharmacy/PA/Nurse/Medicine students</a:t>
            </a:r>
          </a:p>
          <a:p>
            <a:pPr marL="1028700" lvl="1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rgbClr val="0F1B29"/>
                </a:solidFill>
              </a:rPr>
              <a:t>SBIRT</a:t>
            </a:r>
          </a:p>
          <a:p>
            <a:pPr marL="1028700" lvl="1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rgbClr val="0F1B29"/>
                </a:solidFill>
              </a:rPr>
              <a:t>Mental health screening</a:t>
            </a:r>
          </a:p>
          <a:p>
            <a:pPr marL="1028700" lvl="1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rgbClr val="0F1B29"/>
                </a:solidFill>
              </a:rPr>
              <a:t>Opioid overdose prevention and response </a:t>
            </a:r>
          </a:p>
          <a:p>
            <a:pPr marL="1028700" lvl="1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rgbClr val="0F1B29"/>
                </a:solidFill>
              </a:rPr>
              <a:t>Medication management/Education (pharmacy)</a:t>
            </a:r>
          </a:p>
          <a:p>
            <a:pPr marL="1028700" lvl="1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rgbClr val="0F1B29"/>
                </a:solidFill>
              </a:rPr>
              <a:t>Health histories (physician assistants/nurses/medicine)</a:t>
            </a:r>
          </a:p>
          <a:p>
            <a:pPr lvl="1" indent="0">
              <a:buNone/>
            </a:pPr>
            <a:endParaRPr lang="en-US" sz="1100" dirty="0">
              <a:solidFill>
                <a:srgbClr val="0F1B29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F1B29"/>
                </a:solidFill>
              </a:rPr>
              <a:t>Public health/mental health counselors/Social workers</a:t>
            </a:r>
          </a:p>
          <a:p>
            <a:pPr marL="1028700" lvl="1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rgbClr val="0F1B29"/>
                </a:solidFill>
              </a:rPr>
              <a:t>SBIRT</a:t>
            </a:r>
          </a:p>
          <a:p>
            <a:pPr marL="1028700" lvl="1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rgbClr val="0F1B29"/>
                </a:solidFill>
              </a:rPr>
              <a:t>Mental health screening</a:t>
            </a:r>
          </a:p>
          <a:p>
            <a:pPr marL="1028700" lvl="1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rgbClr val="0F1B29"/>
                </a:solidFill>
              </a:rPr>
              <a:t>Opioid overdose prevention and response </a:t>
            </a:r>
          </a:p>
          <a:p>
            <a:pPr marL="1028700" lvl="1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rgbClr val="0F1B29"/>
                </a:solidFill>
              </a:rPr>
              <a:t>Expanding databases of local health-care and social services </a:t>
            </a:r>
          </a:p>
          <a:p>
            <a:pPr marL="1028700" lvl="1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rgbClr val="0F1B29"/>
                </a:solidFill>
              </a:rPr>
              <a:t>Development and distribution of health education materials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39066" y="858539"/>
            <a:ext cx="10113869" cy="607868"/>
          </a:xfrm>
        </p:spPr>
        <p:txBody>
          <a:bodyPr/>
          <a:lstStyle/>
          <a:p>
            <a:r>
              <a:rPr lang="en-US" sz="2400" cap="all" dirty="0" err="1"/>
              <a:t>Interprofessional</a:t>
            </a:r>
            <a:r>
              <a:rPr lang="en-US" sz="2400" cap="all" dirty="0"/>
              <a:t> Educators and learners collaboration</a:t>
            </a:r>
            <a:br>
              <a:rPr lang="en-US" sz="2400" dirty="0"/>
            </a:br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81662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39066" y="858539"/>
            <a:ext cx="10113869" cy="607868"/>
          </a:xfrm>
        </p:spPr>
        <p:txBody>
          <a:bodyPr/>
          <a:lstStyle/>
          <a:p>
            <a:r>
              <a:rPr lang="en-US" sz="2400" cap="all" dirty="0"/>
              <a:t>opportunities</a:t>
            </a:r>
            <a:br>
              <a:rPr lang="en-US" sz="2400" dirty="0"/>
            </a:br>
            <a:endParaRPr lang="en-US" sz="2400" dirty="0">
              <a:latin typeface="+mn-lt"/>
            </a:endParaRPr>
          </a:p>
        </p:txBody>
      </p:sp>
      <p:sp>
        <p:nvSpPr>
          <p:cNvPr id="5" name="Oval 4"/>
          <p:cNvSpPr/>
          <p:nvPr/>
        </p:nvSpPr>
        <p:spPr>
          <a:xfrm>
            <a:off x="4658498" y="1878225"/>
            <a:ext cx="3113902" cy="2458995"/>
          </a:xfrm>
          <a:prstGeom prst="ellipse">
            <a:avLst/>
          </a:prstGeom>
          <a:gradFill>
            <a:gsLst>
              <a:gs pos="0">
                <a:srgbClr val="002060"/>
              </a:gs>
              <a:gs pos="100000">
                <a:schemeClr val="tx2">
                  <a:lumMod val="25000"/>
                  <a:lumOff val="75000"/>
                </a:schemeClr>
              </a:gs>
            </a:gsLst>
          </a:gradFill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Expand</a:t>
            </a:r>
          </a:p>
          <a:p>
            <a:pPr algn="ctr"/>
            <a:r>
              <a:rPr lang="en-US" b="1" dirty="0" err="1"/>
              <a:t>Cocurricular</a:t>
            </a:r>
            <a:r>
              <a:rPr lang="en-US" b="1" dirty="0"/>
              <a:t> </a:t>
            </a:r>
          </a:p>
          <a:p>
            <a:pPr algn="ctr"/>
            <a:r>
              <a:rPr lang="en-US" b="1" dirty="0"/>
              <a:t>Education</a:t>
            </a:r>
          </a:p>
        </p:txBody>
      </p:sp>
      <p:sp>
        <p:nvSpPr>
          <p:cNvPr id="6" name="Oval 5"/>
          <p:cNvSpPr/>
          <p:nvPr/>
        </p:nvSpPr>
        <p:spPr>
          <a:xfrm>
            <a:off x="8629136" y="1878227"/>
            <a:ext cx="2875007" cy="2458995"/>
          </a:xfrm>
          <a:prstGeom prst="ellipse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75000"/>
                </a:schemeClr>
              </a:gs>
            </a:gsLst>
          </a:gradFill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Mission and Community Outreach</a:t>
            </a:r>
          </a:p>
        </p:txBody>
      </p:sp>
      <p:sp>
        <p:nvSpPr>
          <p:cNvPr id="8" name="Oval 7"/>
          <p:cNvSpPr/>
          <p:nvPr/>
        </p:nvSpPr>
        <p:spPr>
          <a:xfrm>
            <a:off x="687857" y="1878227"/>
            <a:ext cx="3012606" cy="2458995"/>
          </a:xfrm>
          <a:prstGeom prst="ellips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Interprofessional Collaboration</a:t>
            </a:r>
          </a:p>
        </p:txBody>
      </p:sp>
    </p:spTree>
    <p:extLst>
      <p:ext uri="{BB962C8B-B14F-4D97-AF65-F5344CB8AC3E}">
        <p14:creationId xmlns:p14="http://schemas.microsoft.com/office/powerpoint/2010/main" val="3120984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animBg="1"/>
      <p:bldP spid="6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983528"/>
              </p:ext>
            </p:extLst>
          </p:nvPr>
        </p:nvGraphicFramePr>
        <p:xfrm>
          <a:off x="0" y="1099752"/>
          <a:ext cx="12035481" cy="5247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5279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TJ - presentation ">
      <a:dk1>
        <a:srgbClr val="D0202F"/>
      </a:dk1>
      <a:lt1>
        <a:sysClr val="window" lastClr="FFFFFF"/>
      </a:lt1>
      <a:dk2>
        <a:srgbClr val="0D1C2A"/>
      </a:dk2>
      <a:lt2>
        <a:srgbClr val="EEECE1"/>
      </a:lt2>
      <a:accent1>
        <a:srgbClr val="D0202F"/>
      </a:accent1>
      <a:accent2>
        <a:srgbClr val="828282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0000"/>
      </a:hlink>
      <a:folHlink>
        <a:srgbClr val="57585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5628</TotalTime>
  <Words>980</Words>
  <Application>Microsoft Macintosh PowerPoint</Application>
  <PresentationFormat>Widescreen</PresentationFormat>
  <Paragraphs>129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 Theme</vt:lpstr>
      <vt:lpstr>St. John’s University MOBILE Clinic</vt:lpstr>
      <vt:lpstr>College of pharmacy and health sciences (CPHS) and the vincentian tradition</vt:lpstr>
      <vt:lpstr>PowerPoint Presentation</vt:lpstr>
      <vt:lpstr>Our Community partner </vt:lpstr>
      <vt:lpstr>MOBILE clinic service expansion </vt:lpstr>
      <vt:lpstr>Integration of learners </vt:lpstr>
      <vt:lpstr>Interprofessional Educators and learners collaboration </vt:lpstr>
      <vt:lpstr>opportunities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of Marketing and Communications</dc:title>
  <dc:creator>Kevin James</dc:creator>
  <cp:lastModifiedBy>Gabrielle Verkman</cp:lastModifiedBy>
  <cp:revision>186</cp:revision>
  <cp:lastPrinted>2019-09-20T21:15:11Z</cp:lastPrinted>
  <dcterms:created xsi:type="dcterms:W3CDTF">2019-02-12T19:39:22Z</dcterms:created>
  <dcterms:modified xsi:type="dcterms:W3CDTF">2020-02-26T16:04:00Z</dcterms:modified>
</cp:coreProperties>
</file>